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4" r:id="rId4"/>
    <p:sldId id="287" r:id="rId5"/>
    <p:sldId id="288" r:id="rId6"/>
    <p:sldId id="27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268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900"/>
    <a:srgbClr val="CC00FF"/>
    <a:srgbClr val="1D80CD"/>
    <a:srgbClr val="FFFFFF"/>
    <a:srgbClr val="00B926"/>
    <a:srgbClr val="3C488F"/>
    <a:srgbClr val="F59A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5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move the slide</a:t>
            </a: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13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&lt;header&gt;</a:t>
            </a:r>
          </a:p>
        </p:txBody>
      </p:sp>
      <p:sp>
        <p:nvSpPr>
          <p:cNvPr id="134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135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136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algn="r">
              <a:buNone/>
            </a:pPr>
            <a:fld id="{1CB4A028-4CDC-4CFC-87D1-5108AD0FFD05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‹N°›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689DC4C-EF5C-4AD6-8E6E-84481DD6D0BF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251720" y="2286000"/>
            <a:ext cx="1017792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66A9FFF-61E5-414A-99D7-17D063C4EAAA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1017792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7922F57-A253-49D3-835B-C02B63B1E0D6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B714A35-C137-41EB-B92F-8B3FBAD98B8F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C276380-F75F-4CAB-8523-8312516176DE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251720" y="382320"/>
            <a:ext cx="10177920" cy="691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2704D4-81E5-40B9-BBA2-FFF0243B5AF9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1251720" y="416268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F50D2C9-B247-41AC-BC4C-345A096FBE87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467040" y="416268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92E7196-7B21-4F7D-92B8-39863D4362F8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1251720" y="4162680"/>
            <a:ext cx="1017792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79DA830-1DAB-494D-A30B-EB1D0DCC0BBC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1017792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1251720" y="4162680"/>
            <a:ext cx="1017792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521AC21-1CC8-4CAD-B4F2-307055C251DB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1251720" y="416268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467040" y="416268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3E0C954-3177-45EF-9E89-9E61B001C876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4692960" y="228600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8134200" y="228600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1251720" y="416268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4692960" y="416268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8134200" y="416268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92AF4F1-0AD0-4402-89F2-D61BCDB2DA85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 b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 b="1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 b="1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 b="1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85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C48AA-1582-4AAB-9B8C-6A5FC2D808F2}" type="datetimeFigureOut">
              <a:rPr lang="fr-FR"/>
              <a:pPr>
                <a:defRPr/>
              </a:pPr>
              <a:t>21/09/2023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54B80-F7BB-4521-88EB-AD3DF67FFD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9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 hidden="1"/>
          <p:cNvSpPr/>
          <p:nvPr/>
        </p:nvSpPr>
        <p:spPr>
          <a:xfrm>
            <a:off x="0" y="0"/>
            <a:ext cx="885600" cy="6857640"/>
          </a:xfrm>
          <a:custGeom>
            <a:avLst/>
            <a:gdLst/>
            <a:ahLst/>
            <a:cxnLst/>
            <a:rect l="l" t="t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Rectangle 11" hidden="1"/>
          <p:cNvSpPr/>
          <p:nvPr/>
        </p:nvSpPr>
        <p:spPr>
          <a:xfrm>
            <a:off x="11908440" y="0"/>
            <a:ext cx="28296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Freeform 6"/>
          <p:cNvSpPr/>
          <p:nvPr/>
        </p:nvSpPr>
        <p:spPr>
          <a:xfrm>
            <a:off x="3557160" y="631080"/>
            <a:ext cx="5235120" cy="5229000"/>
          </a:xfrm>
          <a:custGeom>
            <a:avLst/>
            <a:gdLst/>
            <a:ahLst/>
            <a:cxnLst/>
            <a:rect l="l" t="t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78560" y="1098360"/>
            <a:ext cx="10317960" cy="439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10000" b="0" strike="noStrike" cap="all" spc="797">
                <a:solidFill>
                  <a:srgbClr val="1B60A4"/>
                </a:solidFill>
                <a:latin typeface="Century Gothic"/>
              </a:rPr>
              <a:t>Modifiez le style du titre</a:t>
            </a:r>
            <a:endParaRPr lang="en-US" sz="100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>
            <a:off x="1078560" y="6375600"/>
            <a:ext cx="2329200" cy="348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ftr" idx="2"/>
          </p:nvPr>
        </p:nvSpPr>
        <p:spPr>
          <a:xfrm>
            <a:off x="4180320" y="6375600"/>
            <a:ext cx="41144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9067320" y="6375600"/>
            <a:ext cx="232920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chemeClr val="accent1">
                    <a:lumMod val="65000"/>
                    <a:lumOff val="35000"/>
                  </a:schemeClr>
                </a:solidFill>
                <a:latin typeface="Century Gothic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9BE3EBA-AE27-4555-9F64-84AD60C37DE2}" type="slidenum">
              <a:rPr lang="en-US" sz="1200" b="0" strike="noStrike" spc="-1">
                <a:solidFill>
                  <a:schemeClr val="accent1">
                    <a:lumMod val="65000"/>
                    <a:lumOff val="35000"/>
                  </a:schemeClr>
                </a:solidFill>
                <a:latin typeface="Century Gothic"/>
              </a:rPr>
              <a:t>‹N°›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0" y="0"/>
            <a:ext cx="28296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1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595959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lnSpc>
                <a:spcPct val="11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595959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lnSpc>
                <a:spcPct val="11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595959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lnSpc>
                <a:spcPct val="11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595959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lnSpc>
                <a:spcPct val="11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595959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lnSpc>
                <a:spcPct val="11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595959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lnSpc>
                <a:spcPct val="11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595959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eau.grandnancy.eu/Portail/fr-FR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078560" y="1098360"/>
            <a:ext cx="10317960" cy="439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800" b="1" strike="noStrike" cap="all" spc="797" dirty="0" smtClean="0">
                <a:solidFill>
                  <a:srgbClr val="595959"/>
                </a:solidFill>
                <a:latin typeface="Calibri"/>
              </a:rPr>
              <a:t>Bilan du </a:t>
            </a:r>
            <a:r>
              <a:rPr lang="fr-FR" sz="4800" b="1" cap="all" spc="797" dirty="0" smtClean="0">
                <a:solidFill>
                  <a:srgbClr val="F59A2B"/>
                </a:solidFill>
                <a:latin typeface="Calibri"/>
              </a:rPr>
              <a:t>Challenge</a:t>
            </a:r>
            <a:br>
              <a:rPr lang="fr-FR" sz="4800" b="1" cap="all" spc="797" dirty="0" smtClean="0">
                <a:solidFill>
                  <a:srgbClr val="F59A2B"/>
                </a:solidFill>
                <a:latin typeface="Calibri"/>
              </a:rPr>
            </a:br>
            <a:r>
              <a:rPr lang="fr-FR" sz="4800" b="1" cap="all" spc="797" dirty="0" err="1" smtClean="0">
                <a:solidFill>
                  <a:srgbClr val="3C488F"/>
                </a:solidFill>
                <a:latin typeface="Calibri"/>
              </a:rPr>
              <a:t>Ecod’O</a:t>
            </a:r>
            <a:r>
              <a:rPr lang="fr-FR" sz="4800" b="1" strike="noStrike" cap="all" spc="797" dirty="0">
                <a:solidFill>
                  <a:srgbClr val="3C488F"/>
                </a:solidFill>
                <a:latin typeface="Calibri"/>
              </a:rPr>
              <a:t/>
            </a:r>
            <a:br>
              <a:rPr lang="fr-FR" sz="4800" b="1" strike="noStrike" cap="all" spc="797" dirty="0">
                <a:solidFill>
                  <a:srgbClr val="3C488F"/>
                </a:solidFill>
                <a:latin typeface="Calibri"/>
              </a:rPr>
            </a:br>
            <a:r>
              <a:rPr lang="fr-FR" sz="4800" b="1" cap="all" spc="79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grand Nancy</a:t>
            </a:r>
            <a:r>
              <a:rPr lang="fr-FR" sz="4800" b="1" strike="noStrike" cap="all" spc="79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 </a:t>
            </a:r>
            <a:endParaRPr lang="en-US" sz="48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38" name="ZoneTexte 2"/>
          <p:cNvSpPr/>
          <p:nvPr/>
        </p:nvSpPr>
        <p:spPr>
          <a:xfrm>
            <a:off x="4465624" y="4662360"/>
            <a:ext cx="3260166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400" b="0" strike="noStrike" spc="-1" dirty="0" smtClean="0">
                <a:solidFill>
                  <a:srgbClr val="595959"/>
                </a:solidFill>
                <a:latin typeface="Century Gothic"/>
              </a:rPr>
              <a:t>Le Féru des Sciences</a:t>
            </a:r>
            <a:endParaRPr lang="en-US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9790211" y="6423732"/>
            <a:ext cx="2401789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spc="-1" dirty="0" smtClean="0">
                <a:solidFill>
                  <a:srgbClr val="595959"/>
                </a:solidFill>
                <a:latin typeface="Century Gothic"/>
              </a:rPr>
              <a:t>dimanche</a:t>
            </a:r>
            <a:r>
              <a:rPr lang="fr-FR" sz="1200" b="0" strike="noStrike" spc="-1" dirty="0" smtClean="0">
                <a:solidFill>
                  <a:srgbClr val="595959"/>
                </a:solidFill>
                <a:latin typeface="Century Gothic"/>
              </a:rPr>
              <a:t> 24 septembre </a:t>
            </a: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18" y="407468"/>
            <a:ext cx="3618144" cy="1160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248273" y="968247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 smtClean="0">
                <a:solidFill>
                  <a:srgbClr val="595959"/>
                </a:solidFill>
                <a:latin typeface="Calibri"/>
              </a:rPr>
              <a:t>Le </a:t>
            </a:r>
            <a:r>
              <a:rPr lang="fr-FR" sz="4000" b="1" cap="all" spc="797" dirty="0" smtClean="0">
                <a:solidFill>
                  <a:srgbClr val="F59A2B"/>
                </a:solidFill>
                <a:latin typeface="Calibri"/>
              </a:rPr>
              <a:t>Challenge</a:t>
            </a:r>
            <a:r>
              <a:rPr lang="fr-FR" sz="4000" b="1" strike="noStrike" cap="all" spc="797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cap="all" spc="797" dirty="0" err="1" smtClean="0">
                <a:solidFill>
                  <a:srgbClr val="3C488F"/>
                </a:solidFill>
                <a:latin typeface="Calibri"/>
              </a:rPr>
              <a:t>Ecod’O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844AC7-CC8F-8C35-DA44-A725A43C6A4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248273" y="1843920"/>
            <a:ext cx="10177920" cy="3593160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total : 178 personnes </a:t>
            </a:r>
            <a:endParaRPr lang="fr-F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ont transmis des relevés d’index de juillet à septembre </a:t>
            </a:r>
            <a:endParaRPr lang="fr-F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Appartement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42% </a:t>
            </a:r>
            <a:endParaRPr lang="fr-F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Maison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individuelle 58% 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4" descr="Défis déclics">
            <a:extLst>
              <a:ext uri="{FF2B5EF4-FFF2-40B4-BE49-F238E27FC236}">
                <a16:creationId xmlns:a16="http://schemas.microsoft.com/office/drawing/2014/main" id="{FF441D06-5CBE-9552-B0B9-C710EB6AF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792" y="4934880"/>
            <a:ext cx="242041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0" y="105954"/>
            <a:ext cx="3618144" cy="116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9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257151" y="857518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 smtClean="0">
                <a:solidFill>
                  <a:srgbClr val="595959"/>
                </a:solidFill>
                <a:latin typeface="Calibri"/>
              </a:rPr>
              <a:t>Le </a:t>
            </a:r>
            <a:r>
              <a:rPr lang="fr-FR" sz="4000" b="1" cap="all" spc="797" dirty="0" smtClean="0">
                <a:solidFill>
                  <a:srgbClr val="F59A2B"/>
                </a:solidFill>
                <a:latin typeface="Calibri"/>
              </a:rPr>
              <a:t>Challenge</a:t>
            </a:r>
            <a:r>
              <a:rPr lang="fr-FR" sz="4000" b="1" strike="noStrike" cap="all" spc="797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cap="all" spc="797" dirty="0" err="1" smtClean="0">
                <a:solidFill>
                  <a:srgbClr val="3C488F"/>
                </a:solidFill>
                <a:latin typeface="Calibri"/>
              </a:rPr>
              <a:t>Ecod’O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pic>
        <p:nvPicPr>
          <p:cNvPr id="4" name="Picture 4" descr="Défis déclics">
            <a:extLst>
              <a:ext uri="{FF2B5EF4-FFF2-40B4-BE49-F238E27FC236}">
                <a16:creationId xmlns:a16="http://schemas.microsoft.com/office/drawing/2014/main" id="{FF441D06-5CBE-9552-B0B9-C710EB6AF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8" y="5275784"/>
            <a:ext cx="2127567" cy="15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0" y="105954"/>
            <a:ext cx="3618144" cy="1160166"/>
          </a:xfrm>
          <a:prstGeom prst="rect">
            <a:avLst/>
          </a:prstGeom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196694"/>
              </p:ext>
            </p:extLst>
          </p:nvPr>
        </p:nvGraphicFramePr>
        <p:xfrm>
          <a:off x="3280466" y="2418640"/>
          <a:ext cx="6471821" cy="349646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121763">
                  <a:extLst>
                    <a:ext uri="{9D8B030D-6E8A-4147-A177-3AD203B41FA5}">
                      <a16:colId xmlns:a16="http://schemas.microsoft.com/office/drawing/2014/main" val="191326407"/>
                    </a:ext>
                  </a:extLst>
                </a:gridCol>
                <a:gridCol w="2663301">
                  <a:extLst>
                    <a:ext uri="{9D8B030D-6E8A-4147-A177-3AD203B41FA5}">
                      <a16:colId xmlns:a16="http://schemas.microsoft.com/office/drawing/2014/main" val="3757961388"/>
                    </a:ext>
                  </a:extLst>
                </a:gridCol>
                <a:gridCol w="1686757">
                  <a:extLst>
                    <a:ext uri="{9D8B030D-6E8A-4147-A177-3AD203B41FA5}">
                      <a16:colId xmlns:a16="http://schemas.microsoft.com/office/drawing/2014/main" val="1428971212"/>
                    </a:ext>
                  </a:extLst>
                </a:gridCol>
              </a:tblGrid>
              <a:tr h="132204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Personne dans le foyer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CR moyenne</a:t>
                      </a:r>
                      <a:br>
                        <a:rPr lang="fr-FR" sz="1200" u="none" strike="noStrike" dirty="0">
                          <a:effectLst/>
                        </a:rPr>
                      </a:br>
                      <a:r>
                        <a:rPr lang="fr-FR" sz="1200" u="none" strike="noStrike" dirty="0">
                          <a:effectLst/>
                        </a:rPr>
                        <a:t>(en litres par jour)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Equivalent annuel </a:t>
                      </a:r>
                      <a:br>
                        <a:rPr lang="fr-FR" sz="1200" u="none" strike="noStrike" dirty="0">
                          <a:effectLst/>
                        </a:rPr>
                      </a:br>
                      <a:r>
                        <a:rPr lang="fr-FR" sz="1200" u="none" strike="noStrike" dirty="0">
                          <a:effectLst/>
                        </a:rPr>
                        <a:t>(en m³)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2572672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 smtClean="0">
                          <a:effectLst/>
                        </a:rPr>
                        <a:t>1 personne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75,21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27,45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56896780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 smtClean="0">
                          <a:effectLst/>
                        </a:rPr>
                        <a:t>2 personnes 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176,64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64,47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5489961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 smtClean="0">
                          <a:effectLst/>
                        </a:rPr>
                        <a:t>3 personnes 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260,25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94,99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52956005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 smtClean="0">
                          <a:effectLst/>
                        </a:rPr>
                        <a:t>4 personnes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241,04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87,98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1088010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5 et </a:t>
                      </a:r>
                      <a:r>
                        <a:rPr lang="fr-FR" sz="1100" u="none" strike="noStrike" dirty="0" smtClean="0">
                          <a:effectLst/>
                        </a:rPr>
                        <a:t>+ personnes 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308,33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112,54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2179698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144753" y="1938326"/>
            <a:ext cx="65053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Consommations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référence selon la composition du foyer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6068055" y="6062037"/>
            <a:ext cx="896645" cy="57933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7057747" y="6090093"/>
            <a:ext cx="5014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Moyenne Métropolitaine =  </a:t>
            </a:r>
            <a:r>
              <a:rPr lang="fr-FR" sz="1400" b="1" dirty="0" smtClean="0"/>
              <a:t>40m3/an/</a:t>
            </a:r>
            <a:r>
              <a:rPr lang="fr-FR" sz="1400" b="1" dirty="0" err="1" smtClean="0"/>
              <a:t>hab</a:t>
            </a:r>
            <a:r>
              <a:rPr lang="fr-FR" sz="1400" b="1" dirty="0" smtClean="0"/>
              <a:t> donc des participants déjà sobres avant le challenge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16776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257151" y="857518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 smtClean="0">
                <a:solidFill>
                  <a:srgbClr val="595959"/>
                </a:solidFill>
                <a:latin typeface="Calibri"/>
              </a:rPr>
              <a:t>Le </a:t>
            </a:r>
            <a:r>
              <a:rPr lang="fr-FR" sz="4000" b="1" cap="all" spc="797" dirty="0" smtClean="0">
                <a:solidFill>
                  <a:srgbClr val="F59A2B"/>
                </a:solidFill>
                <a:latin typeface="Calibri"/>
              </a:rPr>
              <a:t>Challenge</a:t>
            </a:r>
            <a:r>
              <a:rPr lang="fr-FR" sz="4000" b="1" strike="noStrike" cap="all" spc="797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cap="all" spc="797" dirty="0" err="1" smtClean="0">
                <a:solidFill>
                  <a:srgbClr val="3C488F"/>
                </a:solidFill>
                <a:latin typeface="Calibri"/>
              </a:rPr>
              <a:t>Ecod’O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pic>
        <p:nvPicPr>
          <p:cNvPr id="4" name="Picture 4" descr="Défis déclics">
            <a:extLst>
              <a:ext uri="{FF2B5EF4-FFF2-40B4-BE49-F238E27FC236}">
                <a16:creationId xmlns:a16="http://schemas.microsoft.com/office/drawing/2014/main" id="{FF441D06-5CBE-9552-B0B9-C710EB6AF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8" y="5275784"/>
            <a:ext cx="2127567" cy="15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0" y="105954"/>
            <a:ext cx="3618144" cy="11601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114" y="1871600"/>
            <a:ext cx="74091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Consommations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l'issue du challenge selon la composition du foyer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6054739" y="5787758"/>
            <a:ext cx="896645" cy="57933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7057748" y="5815814"/>
            <a:ext cx="3923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A l'issue du challenge, 62% des participants ont diminué leur consommation d'eau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329926"/>
              </p:ext>
            </p:extLst>
          </p:nvPr>
        </p:nvGraphicFramePr>
        <p:xfrm>
          <a:off x="2683114" y="2488843"/>
          <a:ext cx="7639897" cy="29620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2465">
                  <a:extLst>
                    <a:ext uri="{9D8B030D-6E8A-4147-A177-3AD203B41FA5}">
                      <a16:colId xmlns:a16="http://schemas.microsoft.com/office/drawing/2014/main" val="3082977509"/>
                    </a:ext>
                  </a:extLst>
                </a:gridCol>
                <a:gridCol w="824093">
                  <a:extLst>
                    <a:ext uri="{9D8B030D-6E8A-4147-A177-3AD203B41FA5}">
                      <a16:colId xmlns:a16="http://schemas.microsoft.com/office/drawing/2014/main" val="3778719386"/>
                    </a:ext>
                  </a:extLst>
                </a:gridCol>
                <a:gridCol w="824093">
                  <a:extLst>
                    <a:ext uri="{9D8B030D-6E8A-4147-A177-3AD203B41FA5}">
                      <a16:colId xmlns:a16="http://schemas.microsoft.com/office/drawing/2014/main" val="3748154375"/>
                    </a:ext>
                  </a:extLst>
                </a:gridCol>
                <a:gridCol w="824093">
                  <a:extLst>
                    <a:ext uri="{9D8B030D-6E8A-4147-A177-3AD203B41FA5}">
                      <a16:colId xmlns:a16="http://schemas.microsoft.com/office/drawing/2014/main" val="3987054760"/>
                    </a:ext>
                  </a:extLst>
                </a:gridCol>
                <a:gridCol w="824093">
                  <a:extLst>
                    <a:ext uri="{9D8B030D-6E8A-4147-A177-3AD203B41FA5}">
                      <a16:colId xmlns:a16="http://schemas.microsoft.com/office/drawing/2014/main" val="130680531"/>
                    </a:ext>
                  </a:extLst>
                </a:gridCol>
                <a:gridCol w="824093">
                  <a:extLst>
                    <a:ext uri="{9D8B030D-6E8A-4147-A177-3AD203B41FA5}">
                      <a16:colId xmlns:a16="http://schemas.microsoft.com/office/drawing/2014/main" val="4088317390"/>
                    </a:ext>
                  </a:extLst>
                </a:gridCol>
                <a:gridCol w="2066967">
                  <a:extLst>
                    <a:ext uri="{9D8B030D-6E8A-4147-A177-3AD203B41FA5}">
                      <a16:colId xmlns:a16="http://schemas.microsoft.com/office/drawing/2014/main" val="4217785824"/>
                    </a:ext>
                  </a:extLst>
                </a:gridCol>
              </a:tblGrid>
              <a:tr h="83791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fr-FR" sz="11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Conso moyenne </a:t>
                      </a:r>
                      <a:b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(en litres par jour)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Equivalent annuel </a:t>
                      </a:r>
                      <a:b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(en m³)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Evolution avant/après défi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Gain sur la facture d'eau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995047"/>
                  </a:ext>
                </a:extLst>
              </a:tr>
              <a:tr h="4248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75,20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10,52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147,56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27,45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-0,01%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-   € 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721137"/>
                  </a:ext>
                </a:extLst>
              </a:tr>
              <a:tr h="4248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158,63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60,86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580,03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57,90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-10,20%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25,22 € 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314983"/>
                  </a:ext>
                </a:extLst>
              </a:tr>
              <a:tr h="4248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210,18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107,14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498,57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76,72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-19,24%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70,12 € 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682520"/>
                  </a:ext>
                </a:extLst>
              </a:tr>
              <a:tr h="4248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216,37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118,07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476,21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78,97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-10,24%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34,55 € 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829179"/>
                  </a:ext>
                </a:extLst>
              </a:tr>
              <a:tr h="4248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et +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261,70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184,92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379,68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95,52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-15,12%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65,30 € 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203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65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257151" y="857518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 smtClean="0">
                <a:solidFill>
                  <a:srgbClr val="595959"/>
                </a:solidFill>
                <a:latin typeface="Calibri"/>
              </a:rPr>
              <a:t>Le </a:t>
            </a:r>
            <a:r>
              <a:rPr lang="fr-FR" sz="4000" b="1" cap="all" spc="797" dirty="0" smtClean="0">
                <a:solidFill>
                  <a:srgbClr val="F59A2B"/>
                </a:solidFill>
                <a:latin typeface="Calibri"/>
              </a:rPr>
              <a:t>Challenge</a:t>
            </a:r>
            <a:r>
              <a:rPr lang="fr-FR" sz="4000" b="1" strike="noStrike" cap="all" spc="797" dirty="0" smtClean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cap="all" spc="797" dirty="0" err="1" smtClean="0">
                <a:solidFill>
                  <a:srgbClr val="3C488F"/>
                </a:solidFill>
                <a:latin typeface="Calibri"/>
              </a:rPr>
              <a:t>Ecod’O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pic>
        <p:nvPicPr>
          <p:cNvPr id="4" name="Picture 4" descr="Défis déclics">
            <a:extLst>
              <a:ext uri="{FF2B5EF4-FFF2-40B4-BE49-F238E27FC236}">
                <a16:creationId xmlns:a16="http://schemas.microsoft.com/office/drawing/2014/main" id="{FF441D06-5CBE-9552-B0B9-C710EB6AF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8" y="5275784"/>
            <a:ext cx="2127567" cy="15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0" y="105954"/>
            <a:ext cx="3618144" cy="11601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114" y="1871600"/>
            <a:ext cx="75528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Consommations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l'issue du challenge selon le type de logement				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788837"/>
              </p:ext>
            </p:extLst>
          </p:nvPr>
        </p:nvGraphicFramePr>
        <p:xfrm>
          <a:off x="2881683" y="2505258"/>
          <a:ext cx="6928856" cy="298289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36342">
                  <a:extLst>
                    <a:ext uri="{9D8B030D-6E8A-4147-A177-3AD203B41FA5}">
                      <a16:colId xmlns:a16="http://schemas.microsoft.com/office/drawing/2014/main" val="191326407"/>
                    </a:ext>
                  </a:extLst>
                </a:gridCol>
                <a:gridCol w="1358284">
                  <a:extLst>
                    <a:ext uri="{9D8B030D-6E8A-4147-A177-3AD203B41FA5}">
                      <a16:colId xmlns:a16="http://schemas.microsoft.com/office/drawing/2014/main" val="3757961388"/>
                    </a:ext>
                  </a:extLst>
                </a:gridCol>
                <a:gridCol w="1012054">
                  <a:extLst>
                    <a:ext uri="{9D8B030D-6E8A-4147-A177-3AD203B41FA5}">
                      <a16:colId xmlns:a16="http://schemas.microsoft.com/office/drawing/2014/main" val="3703801513"/>
                    </a:ext>
                  </a:extLst>
                </a:gridCol>
                <a:gridCol w="998689">
                  <a:extLst>
                    <a:ext uri="{9D8B030D-6E8A-4147-A177-3AD203B41FA5}">
                      <a16:colId xmlns:a16="http://schemas.microsoft.com/office/drawing/2014/main" val="4149433709"/>
                    </a:ext>
                  </a:extLst>
                </a:gridCol>
                <a:gridCol w="807829">
                  <a:extLst>
                    <a:ext uri="{9D8B030D-6E8A-4147-A177-3AD203B41FA5}">
                      <a16:colId xmlns:a16="http://schemas.microsoft.com/office/drawing/2014/main" val="1428971212"/>
                    </a:ext>
                  </a:extLst>
                </a:gridCol>
                <a:gridCol w="807829">
                  <a:extLst>
                    <a:ext uri="{9D8B030D-6E8A-4147-A177-3AD203B41FA5}">
                      <a16:colId xmlns:a16="http://schemas.microsoft.com/office/drawing/2014/main" val="545378981"/>
                    </a:ext>
                  </a:extLst>
                </a:gridCol>
                <a:gridCol w="807829">
                  <a:extLst>
                    <a:ext uri="{9D8B030D-6E8A-4147-A177-3AD203B41FA5}">
                      <a16:colId xmlns:a16="http://schemas.microsoft.com/office/drawing/2014/main" val="1300580068"/>
                    </a:ext>
                  </a:extLst>
                </a:gridCol>
              </a:tblGrid>
              <a:tr h="1619718"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Conso moyenne </a:t>
                      </a:r>
                    </a:p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(en litres par jour)	</a:t>
                      </a:r>
                    </a:p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	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Mini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Maxi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  <a:latin typeface="+mn-lt"/>
                        </a:rPr>
                        <a:t>Equivalent annuel </a:t>
                      </a:r>
                      <a:br>
                        <a:rPr lang="fr-FR" sz="1200" u="none" strike="noStrike" dirty="0">
                          <a:effectLst/>
                          <a:latin typeface="+mn-lt"/>
                        </a:rPr>
                      </a:br>
                      <a:r>
                        <a:rPr lang="fr-FR" sz="1200" u="none" strike="noStrike" dirty="0">
                          <a:effectLst/>
                          <a:latin typeface="+mn-lt"/>
                        </a:rPr>
                        <a:t>(en m³)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Evolution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avant/après le défi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Gain</a:t>
                      </a:r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sur la facture d’eau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2572672"/>
                  </a:ext>
                </a:extLst>
              </a:tr>
              <a:tr h="64258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Appartements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130,56</a:t>
                      </a:r>
                      <a:endParaRPr lang="fr-FR" sz="1200" b="0" i="0" u="none" strike="noStrike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10,52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380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47,66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-8%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15,92€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56896780"/>
                  </a:ext>
                </a:extLst>
              </a:tr>
              <a:tr h="72059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smtClean="0">
                          <a:effectLst/>
                          <a:latin typeface="+mn-lt"/>
                        </a:rPr>
                        <a:t>Maisons</a:t>
                      </a:r>
                      <a:r>
                        <a:rPr lang="fr-FR" sz="1200" u="none" strike="noStrike" baseline="0" dirty="0" smtClean="0">
                          <a:effectLst/>
                          <a:latin typeface="+mn-lt"/>
                        </a:rPr>
                        <a:t> individuelles</a:t>
                      </a:r>
                      <a:endParaRPr lang="fr-FR" sz="1200" u="none" strike="noStrike" dirty="0" smtClean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189,36</a:t>
                      </a:r>
                      <a:endParaRPr lang="fr-FR" sz="1200" b="0" i="0" u="none" strike="noStrike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580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 smtClean="0">
                          <a:effectLst/>
                          <a:latin typeface="+mn-lt"/>
                        </a:rPr>
                        <a:t>69,12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-14,78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45,99€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5489961"/>
                  </a:ext>
                </a:extLst>
              </a:tr>
            </a:tbl>
          </a:graphicData>
        </a:graphic>
      </p:graphicFrame>
      <p:sp>
        <p:nvSpPr>
          <p:cNvPr id="7" name="Flèche droite 6"/>
          <p:cNvSpPr/>
          <p:nvPr/>
        </p:nvSpPr>
        <p:spPr>
          <a:xfrm>
            <a:off x="6054739" y="5787758"/>
            <a:ext cx="896645" cy="57933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7122403" y="5708092"/>
            <a:ext cx="46724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A l'issue du challenge, </a:t>
            </a:r>
            <a:r>
              <a:rPr lang="fr-FR" sz="1400" b="1" dirty="0" smtClean="0"/>
              <a:t>logiquement les consommations d'eau des maisons ont davantage baissé que celles (plus faibles) des appartements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44108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926783" y="126863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RETOUR D’EXPERIENCE POUR LE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TERRITOIRE </a:t>
            </a:r>
            <a:r>
              <a:rPr lang="fr-FR" sz="4000" b="1" strike="noStrike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DU</a:t>
            </a: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GRAND NANCY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844AC7-CC8F-8C35-DA44-A725A43C6A4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25242" y="3174229"/>
            <a:ext cx="3178147" cy="799712"/>
          </a:xfrm>
        </p:spPr>
        <p:txBody>
          <a:bodyPr anchor="t">
            <a:noAutofit/>
          </a:bodyPr>
          <a:lstStyle/>
          <a:p>
            <a:pPr>
              <a:spcBef>
                <a:spcPts val="0"/>
              </a:spcBef>
            </a:pPr>
            <a:r>
              <a:rPr lang="fr-F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Retour sur les outils : </a:t>
            </a:r>
            <a:endParaRPr lang="fr-FR" sz="2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65" y="28133"/>
            <a:ext cx="3618144" cy="116016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791" y="2680139"/>
            <a:ext cx="3304897" cy="247867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67" b="97667" l="2076" r="98962">
                        <a14:backgroundMark x1="7266" y1="78000" x2="24221" y2="91000"/>
                        <a14:backgroundMark x1="24221" y1="91000" x2="37370" y2="94000"/>
                        <a14:backgroundMark x1="37370" y1="94000" x2="53979" y2="92000"/>
                        <a14:backgroundMark x1="53979" y1="92000" x2="72318" y2="86000"/>
                        <a14:backgroundMark x1="72318" y1="86000" x2="95848" y2="65000"/>
                        <a14:backgroundMark x1="95848" y1="65000" x2="97578" y2="43333"/>
                        <a14:backgroundMark x1="97578" y1="43333" x2="88235" y2="22667"/>
                        <a14:backgroundMark x1="88235" y1="22667" x2="68858" y2="7667"/>
                        <a14:backgroundMark x1="68858" y1="7667" x2="44291" y2="7333"/>
                        <a14:backgroundMark x1="44291" y1="7333" x2="27682" y2="16000"/>
                        <a14:backgroundMark x1="27682" y1="16333" x2="15917" y2="31667"/>
                        <a14:backgroundMark x1="15917" y1="31667" x2="6228" y2="51333"/>
                        <a14:backgroundMark x1="6228" y1="51333" x2="4498" y2="62000"/>
                        <a14:backgroundMark x1="3460" y1="62667" x2="7266" y2="77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5857" y="2827462"/>
            <a:ext cx="1438494" cy="149324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000" l="0" r="9945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6163" y="4332640"/>
            <a:ext cx="1486799" cy="24110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58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2909" y="4993919"/>
            <a:ext cx="1954947" cy="138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9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contenu 1"/>
          <p:cNvSpPr>
            <a:spLocks noGrp="1"/>
          </p:cNvSpPr>
          <p:nvPr>
            <p:ph idx="1"/>
          </p:nvPr>
        </p:nvSpPr>
        <p:spPr>
          <a:xfrm>
            <a:off x="1868010" y="1454548"/>
            <a:ext cx="8856216" cy="3579090"/>
          </a:xfrm>
        </p:spPr>
        <p:txBody>
          <a:bodyPr/>
          <a:lstStyle/>
          <a:p>
            <a:pPr marL="0" indent="0" algn="ctr">
              <a:buNone/>
            </a:pPr>
            <a:endParaRPr lang="fr-FR" sz="8000" dirty="0" smtClean="0"/>
          </a:p>
          <a:p>
            <a:pPr marL="0" indent="0" algn="ctr">
              <a:spcBef>
                <a:spcPct val="0"/>
              </a:spcBef>
              <a:buNone/>
            </a:pPr>
            <a:r>
              <a:rPr lang="fr-FR" sz="5400" cap="all" spc="797" dirty="0">
                <a:solidFill>
                  <a:srgbClr val="595959"/>
                </a:solidFill>
                <a:latin typeface="Calibri"/>
                <a:ea typeface="+mj-ea"/>
                <a:cs typeface="+mj-cs"/>
              </a:rPr>
              <a:t>RADIO-</a:t>
            </a:r>
            <a:r>
              <a:rPr lang="fr-FR" sz="5400" cap="all" spc="797" dirty="0">
                <a:solidFill>
                  <a:srgbClr val="F59A2B"/>
                </a:solidFill>
                <a:latin typeface="Calibri"/>
                <a:ea typeface="+mj-ea"/>
                <a:cs typeface="+mj-cs"/>
              </a:rPr>
              <a:t>RELEVE DES </a:t>
            </a:r>
            <a:r>
              <a:rPr lang="fr-FR" sz="5400" cap="all" spc="797" dirty="0" smtClean="0">
                <a:solidFill>
                  <a:srgbClr val="F59A2B"/>
                </a:solidFill>
                <a:latin typeface="Calibri"/>
                <a:ea typeface="+mj-ea"/>
                <a:cs typeface="+mj-cs"/>
              </a:rPr>
              <a:t/>
            </a:r>
            <a:br>
              <a:rPr lang="fr-FR" sz="5400" cap="all" spc="797" dirty="0" smtClean="0">
                <a:solidFill>
                  <a:srgbClr val="F59A2B"/>
                </a:solidFill>
                <a:latin typeface="Calibri"/>
                <a:ea typeface="+mj-ea"/>
                <a:cs typeface="+mj-cs"/>
              </a:rPr>
            </a:br>
            <a:r>
              <a:rPr lang="fr-FR" sz="5400" cap="all" spc="797" dirty="0" smtClean="0">
                <a:solidFill>
                  <a:srgbClr val="3C488F"/>
                </a:solidFill>
                <a:latin typeface="Calibri"/>
                <a:ea typeface="+mj-ea"/>
                <a:cs typeface="+mj-cs"/>
              </a:rPr>
              <a:t>COMPTEURS</a:t>
            </a:r>
            <a:endParaRPr lang="fr-FR" sz="5400" cap="all" spc="797" dirty="0">
              <a:solidFill>
                <a:srgbClr val="3C488F"/>
              </a:solidFill>
              <a:latin typeface="Calibri"/>
              <a:ea typeface="+mj-ea"/>
              <a:cs typeface="+mj-cs"/>
            </a:endParaRPr>
          </a:p>
          <a:p>
            <a:pPr marL="0" indent="0" algn="ctr">
              <a:buNone/>
            </a:pPr>
            <a:endParaRPr lang="fr-FR" altLang="fr-FR" dirty="0" smtClean="0">
              <a:solidFill>
                <a:srgbClr val="2E75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98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33626" y="734095"/>
            <a:ext cx="94222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projet démarré en janvier </a:t>
            </a: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objectif : le déploiement, sur les quelques 63 000 branchements d’eau exploités par le Grand Nancy, de compteurs équipés de modules communiquant.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997" l="2143" r="9642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5507" y="2957168"/>
            <a:ext cx="3242766" cy="375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9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" y="1091046"/>
            <a:ext cx="10574383" cy="500276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452360" y="1240971"/>
            <a:ext cx="3285309" cy="672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94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93509" y="609472"/>
            <a:ext cx="897702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collecte des index est simplifiée et resserrée.</a:t>
            </a:r>
          </a:p>
          <a:p>
            <a:pPr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présence du client n’est plus requise pour donner l’accès au compteur.</a:t>
            </a:r>
          </a:p>
          <a:p>
            <a:pPr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Toutes les factures d’eau sont basées sur un index réel (une sur deux avec la relève manuelle).</a:t>
            </a:r>
          </a:p>
          <a:p>
            <a:pPr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collecte d’un index (par le client ou le service) au moment de la souscription ou la résiliation d’un contrat est simplifiée.</a:t>
            </a:r>
          </a:p>
          <a:p>
            <a:pPr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plus des index, les camion de ramassage d’ordures relèvent des alarmes « techniques »  </a:t>
            </a:r>
          </a:p>
          <a:p>
            <a:pPr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95463" lvl="0" indent="-342900" eaLnBrk="1" hangingPunct="1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alarmes fuites</a:t>
            </a:r>
          </a:p>
          <a:p>
            <a:pPr marL="1795463" lvl="0" indent="-342900" eaLnBrk="1" hangingPunct="1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alarmes retour d’eau</a:t>
            </a:r>
          </a:p>
          <a:p>
            <a:pPr marL="1795463" lvl="0" indent="-342900" eaLnBrk="1" hangingPunct="1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compteurs bloqués</a:t>
            </a:r>
          </a:p>
          <a:p>
            <a:pPr marL="1795463" lvl="0" indent="-342900" eaLnBrk="1" hangingPunct="1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7599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336" y="1319826"/>
            <a:ext cx="938693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client pourra être averti </a:t>
            </a: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rapidement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survenue d’un dysfonctionnement en particulier des </a:t>
            </a: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fuites (analyse toutes les semaines des alarmes et information client)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radio relevé permet aussi d’alerter plus rapidement les clients d’une évolution anormale de leurs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consommations (analyse </a:t>
            </a: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tous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mois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consommations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information client)</a:t>
            </a:r>
          </a:p>
          <a:p>
            <a:pPr marL="355600" lvl="0" eaLnBrk="1" hangingPunct="1">
              <a:spcBef>
                <a:spcPct val="20000"/>
              </a:spcBef>
            </a:pPr>
            <a:endParaRPr lang="fr-F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5600">
              <a:spcBef>
                <a:spcPct val="20000"/>
              </a:spcBef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-&gt; réduction du volume des fuites. </a:t>
            </a:r>
          </a:p>
          <a:p>
            <a:pPr marL="355600"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5600"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5600" lvl="0" indent="-285750" eaLnBrk="1" hangingPunct="1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client peut consulter en temps réel, via le portail de l’eau, l’évolution hebdomadaire de ses consommations</a:t>
            </a:r>
          </a:p>
          <a:p>
            <a:pPr marL="69850" lvl="0" eaLnBrk="1" hangingPunct="1">
              <a:spcBef>
                <a:spcPct val="2000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5600" lvl="0" indent="-285750" eaLnBrk="1" hangingPunct="1">
              <a:spcBef>
                <a:spcPct val="20000"/>
              </a:spcBef>
              <a:buFontTx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client pourra créer et paramétrer ses propres alertes de consommation sur le portail de l’eau</a:t>
            </a:r>
          </a:p>
        </p:txBody>
      </p:sp>
      <p:sp>
        <p:nvSpPr>
          <p:cNvPr id="8" name="ZoneTexte 7"/>
          <p:cNvSpPr txBox="1"/>
          <p:nvPr/>
        </p:nvSpPr>
        <p:spPr>
          <a:xfrm rot="18950232">
            <a:off x="10049506" y="1024679"/>
            <a:ext cx="1184744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Sobriété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 rot="18950232">
            <a:off x="9579631" y="2450441"/>
            <a:ext cx="1184744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Sobriété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 rot="18950232">
            <a:off x="8790743" y="4619753"/>
            <a:ext cx="1184744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Sobriété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 rot="18950232">
            <a:off x="9495903" y="5820590"/>
            <a:ext cx="1184744" cy="369332"/>
          </a:xfrm>
          <a:prstGeom prst="rect">
            <a:avLst/>
          </a:prstGeom>
          <a:noFill/>
          <a:ln w="2222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Sobriété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00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532" y="1265109"/>
            <a:ext cx="10227727" cy="487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lipse 7"/>
          <p:cNvSpPr/>
          <p:nvPr/>
        </p:nvSpPr>
        <p:spPr>
          <a:xfrm>
            <a:off x="5359438" y="2074439"/>
            <a:ext cx="1224500" cy="5009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710" y="2575371"/>
            <a:ext cx="1731185" cy="2730257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4862482" y="3034842"/>
            <a:ext cx="993913" cy="357809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3848154" y="537279"/>
            <a:ext cx="41429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4"/>
              </a:rPr>
              <a:t>https://</a:t>
            </a:r>
            <a:r>
              <a:rPr lang="fr-FR" dirty="0" smtClean="0">
                <a:hlinkClick r:id="rId4"/>
              </a:rPr>
              <a:t>eau.grandnancy.eu/Portail/fr-FR</a:t>
            </a:r>
            <a:endParaRPr lang="fr-FR" dirty="0" smtClean="0"/>
          </a:p>
          <a:p>
            <a:pPr algn="ctr"/>
            <a:r>
              <a:rPr lang="fr-FR" dirty="0" smtClean="0"/>
              <a:t>ou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910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81" y="1053536"/>
            <a:ext cx="10058400" cy="4851009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5009322" y="4086970"/>
            <a:ext cx="3411109" cy="4214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34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502" y="755375"/>
            <a:ext cx="7865970" cy="5093894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3085106" y="644056"/>
            <a:ext cx="1510748" cy="86669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561644" y="3794097"/>
            <a:ext cx="2606703" cy="86669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0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095" y="562032"/>
            <a:ext cx="7834291" cy="59818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93419" y="3371353"/>
            <a:ext cx="500932" cy="22661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97564" y="1685675"/>
            <a:ext cx="1860606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Consommations entre le 2/08/2023 et le 9/08/2023</a:t>
            </a:r>
            <a:endParaRPr lang="fr-FR" sz="1200" b="1" dirty="0">
              <a:solidFill>
                <a:srgbClr val="FF0000"/>
              </a:solidFill>
            </a:endParaRPr>
          </a:p>
        </p:txBody>
      </p:sp>
      <p:cxnSp>
        <p:nvCxnSpPr>
          <p:cNvPr id="13" name="Connecteur en angle 12"/>
          <p:cNvCxnSpPr>
            <a:endCxn id="8" idx="0"/>
          </p:cNvCxnSpPr>
          <p:nvPr/>
        </p:nvCxnSpPr>
        <p:spPr>
          <a:xfrm>
            <a:off x="2266122" y="1820849"/>
            <a:ext cx="2977763" cy="1550504"/>
          </a:xfrm>
          <a:prstGeom prst="bent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 rot="2575560">
            <a:off x="4744790" y="5609384"/>
            <a:ext cx="580445" cy="85079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9295075" y="2782957"/>
            <a:ext cx="2250219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09/08/2023 : date du relevé</a:t>
            </a:r>
          </a:p>
          <a:p>
            <a:r>
              <a:rPr lang="fr-FR" sz="1200" b="1" dirty="0" smtClean="0">
                <a:solidFill>
                  <a:srgbClr val="FF0000"/>
                </a:solidFill>
              </a:rPr>
              <a:t>(7J) : durée en jours entre ce relevé et le précédent</a:t>
            </a:r>
            <a:endParaRPr lang="fr-FR" sz="1200" b="1" dirty="0">
              <a:solidFill>
                <a:srgbClr val="FF0000"/>
              </a:solidFill>
            </a:endParaRPr>
          </a:p>
        </p:txBody>
      </p:sp>
      <p:cxnSp>
        <p:nvCxnSpPr>
          <p:cNvPr id="20" name="Connecteur en angle 19"/>
          <p:cNvCxnSpPr/>
          <p:nvPr/>
        </p:nvCxnSpPr>
        <p:spPr>
          <a:xfrm rot="10800000" flipV="1">
            <a:off x="5343277" y="3429285"/>
            <a:ext cx="4890052" cy="2661413"/>
          </a:xfrm>
          <a:prstGeom prst="bentConnector3">
            <a:avLst>
              <a:gd name="adj1" fmla="val 3008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27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69" y="3267051"/>
            <a:ext cx="1352739" cy="323895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71563" y="2957885"/>
            <a:ext cx="1757238" cy="100186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" b="1555"/>
          <a:stretch/>
        </p:blipFill>
        <p:spPr>
          <a:xfrm>
            <a:off x="1971923" y="625195"/>
            <a:ext cx="7715003" cy="583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9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92" y="0"/>
            <a:ext cx="10058400" cy="6473022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2210463" y="4102873"/>
            <a:ext cx="1614114" cy="75537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7896971" y="1440511"/>
            <a:ext cx="1614114" cy="75537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248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762" y="715617"/>
            <a:ext cx="8703150" cy="5599977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2226365" y="4548146"/>
            <a:ext cx="2385391" cy="86669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97565" y="3515605"/>
            <a:ext cx="1669774" cy="7694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FF0000"/>
                </a:solidFill>
              </a:rPr>
              <a:t>Je coche la case et je saisis mon seuil</a:t>
            </a:r>
            <a:br>
              <a:rPr lang="fr-FR" sz="1100" b="1" dirty="0" smtClean="0">
                <a:solidFill>
                  <a:srgbClr val="FF0000"/>
                </a:solidFill>
              </a:rPr>
            </a:br>
            <a:r>
              <a:rPr lang="fr-FR" sz="1100" b="1" dirty="0" smtClean="0">
                <a:solidFill>
                  <a:srgbClr val="FF0000"/>
                </a:solidFill>
              </a:rPr>
              <a:t>(toujours un nombre entier)</a:t>
            </a:r>
            <a:endParaRPr lang="fr-FR" sz="1100" b="1" dirty="0">
              <a:solidFill>
                <a:srgbClr val="FF0000"/>
              </a:solidFill>
            </a:endParaRPr>
          </a:p>
        </p:txBody>
      </p:sp>
      <p:cxnSp>
        <p:nvCxnSpPr>
          <p:cNvPr id="11" name="Connecteur en angle 10"/>
          <p:cNvCxnSpPr>
            <a:stCxn id="9" idx="2"/>
            <a:endCxn id="8" idx="2"/>
          </p:cNvCxnSpPr>
          <p:nvPr/>
        </p:nvCxnSpPr>
        <p:spPr>
          <a:xfrm rot="16200000" flipH="1">
            <a:off x="1381185" y="4136312"/>
            <a:ext cx="696446" cy="993913"/>
          </a:xfrm>
          <a:prstGeom prst="bentConnector2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/>
          <p:cNvSpPr/>
          <p:nvPr/>
        </p:nvSpPr>
        <p:spPr>
          <a:xfrm>
            <a:off x="5193526" y="3466979"/>
            <a:ext cx="3926620" cy="86669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en angle 17"/>
          <p:cNvCxnSpPr>
            <a:endCxn id="20" idx="2"/>
          </p:cNvCxnSpPr>
          <p:nvPr/>
        </p:nvCxnSpPr>
        <p:spPr>
          <a:xfrm flipV="1">
            <a:off x="9120147" y="3466979"/>
            <a:ext cx="923675" cy="433349"/>
          </a:xfrm>
          <a:prstGeom prst="bentConnector2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9208935" y="2697538"/>
            <a:ext cx="1669774" cy="7694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FF0000"/>
                </a:solidFill>
              </a:rPr>
              <a:t>Je coche la case et j’accepte l’adresse mail qui m’est proposé</a:t>
            </a:r>
            <a:endParaRPr lang="fr-FR" sz="1100" b="1" dirty="0">
              <a:solidFill>
                <a:srgbClr val="FF0000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8213698" y="5636798"/>
            <a:ext cx="1622066" cy="596979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187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20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63" y="823739"/>
            <a:ext cx="8222164" cy="5286479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4581581" y="4416548"/>
            <a:ext cx="3926620" cy="86669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61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074" y="723522"/>
            <a:ext cx="6639852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2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530" y="1940120"/>
            <a:ext cx="7398814" cy="460967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573348" y="850790"/>
            <a:ext cx="8135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5"/>
                </a:solidFill>
              </a:rPr>
              <a:t>Pour vous inscrire, rendez-vous sur la page d’accueil du portail de l’eau.</a:t>
            </a:r>
          </a:p>
          <a:p>
            <a:pPr algn="ctr"/>
            <a:r>
              <a:rPr lang="fr-FR" b="1" dirty="0">
                <a:solidFill>
                  <a:schemeClr val="accent5"/>
                </a:solidFill>
              </a:rPr>
              <a:t>Munissez-vous d’une facture récente et cliquez sur «M’inscrire »</a:t>
            </a:r>
          </a:p>
        </p:txBody>
      </p:sp>
      <p:sp>
        <p:nvSpPr>
          <p:cNvPr id="10" name="Ellipse 9"/>
          <p:cNvSpPr/>
          <p:nvPr/>
        </p:nvSpPr>
        <p:spPr>
          <a:xfrm>
            <a:off x="7967207" y="1789043"/>
            <a:ext cx="938254" cy="674369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5573354" y="4951929"/>
            <a:ext cx="4135554" cy="174894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285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078560" y="1098360"/>
            <a:ext cx="10317960" cy="439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Merci pour votre participation ! </a:t>
            </a:r>
            <a:r>
              <a:rPr lang="fr-FR" sz="4000" b="1" strike="noStrike" cap="all" spc="797" dirty="0" smtClean="0">
                <a:solidFill>
                  <a:schemeClr val="accent2">
                    <a:lumMod val="75000"/>
                  </a:schemeClr>
                </a:solidFill>
                <a:latin typeface="Calibri"/>
              </a:rPr>
              <a:t/>
            </a:r>
            <a:br>
              <a:rPr lang="fr-FR" sz="4000" b="1" strike="noStrike" cap="all" spc="797" dirty="0" smtClean="0">
                <a:solidFill>
                  <a:schemeClr val="accent2">
                    <a:lumMod val="75000"/>
                  </a:schemeClr>
                </a:solidFill>
                <a:latin typeface="Calibri"/>
              </a:rPr>
            </a:br>
            <a:r>
              <a:rPr lang="fr-FR" sz="4000" b="1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/>
            </a:r>
            <a:br>
              <a:rPr lang="fr-FR" sz="4000" b="1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</a:br>
            <a:r>
              <a:rPr lang="fr-FR" sz="4000" b="1" cap="all" spc="797" dirty="0" smtClean="0">
                <a:solidFill>
                  <a:schemeClr val="accent2">
                    <a:lumMod val="75000"/>
                  </a:schemeClr>
                </a:solidFill>
                <a:latin typeface="Calibri"/>
              </a:rPr>
              <a:t>Des questions ?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/>
            </a:r>
            <a:b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</a:br>
            <a:r>
              <a:rPr lang="fr-FR" sz="2800" b="1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/>
            </a:r>
            <a:br>
              <a:rPr lang="fr-FR" sz="2800" b="1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</a:br>
            <a:endParaRPr lang="en-US" sz="2800" b="0" strike="noStrike" spc="-1" dirty="0">
              <a:solidFill>
                <a:srgbClr val="3C488F"/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51" y="123120"/>
            <a:ext cx="3618144" cy="116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7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Personnalisé 3">
      <a:dk1>
        <a:srgbClr val="000000"/>
      </a:dk1>
      <a:lt1>
        <a:srgbClr val="FFFFFF"/>
      </a:lt1>
      <a:dk2>
        <a:srgbClr val="1B60A4"/>
      </a:dk2>
      <a:lt2>
        <a:srgbClr val="F3F3F2"/>
      </a:lt2>
      <a:accent1>
        <a:srgbClr val="F08F40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B60A4"/>
      </a:dk2>
      <a:lt2>
        <a:srgbClr val="F3F3F2"/>
      </a:lt2>
      <a:accent1>
        <a:srgbClr val="F08F40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{7580A800-A9FC-6C4B-8206-DF4709CA2680}tf10001071</Template>
  <TotalTime>11304</TotalTime>
  <Words>647</Words>
  <Application>Microsoft Office PowerPoint</Application>
  <PresentationFormat>Grand écran</PresentationFormat>
  <Paragraphs>144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0" baseType="lpstr">
      <vt:lpstr>Arial</vt:lpstr>
      <vt:lpstr>Arial Black</vt:lpstr>
      <vt:lpstr>Calibri</vt:lpstr>
      <vt:lpstr>Century Gothic</vt:lpstr>
      <vt:lpstr>DejaVu Sans</vt:lpstr>
      <vt:lpstr>Symbol</vt:lpstr>
      <vt:lpstr>Wingdings</vt:lpstr>
      <vt:lpstr>Badge</vt:lpstr>
      <vt:lpstr>Bilan du Challenge Ecod’O grand Nancy </vt:lpstr>
      <vt:lpstr>Le Challenge Ecod’O</vt:lpstr>
      <vt:lpstr>Le Challenge Ecod’O</vt:lpstr>
      <vt:lpstr>Le Challenge Ecod’O</vt:lpstr>
      <vt:lpstr>Le Challenge Ecod’O</vt:lpstr>
      <vt:lpstr>RETOUR D’EXPERIENCE POUR LE TERRITOIRE DU GRAND NANCY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pour votre participation !   Des questions ?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Administrator</dc:creator>
  <dc:description/>
  <cp:lastModifiedBy>Olivier FULLY</cp:lastModifiedBy>
  <cp:revision>281</cp:revision>
  <cp:lastPrinted>2022-01-03T13:38:27Z</cp:lastPrinted>
  <dcterms:created xsi:type="dcterms:W3CDTF">2015-07-04T02:09:00Z</dcterms:created>
  <dcterms:modified xsi:type="dcterms:W3CDTF">2023-09-21T16:44:07Z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KSOProductBuildVer">
    <vt:lpwstr>1036-11.2.0.9937</vt:lpwstr>
  </property>
  <property fmtid="{D5CDD505-2E9C-101B-9397-08002B2CF9AE}" pid="4" name="Notes">
    <vt:i4>16</vt:i4>
  </property>
  <property fmtid="{D5CDD505-2E9C-101B-9397-08002B2CF9AE}" pid="5" name="PresentationFormat">
    <vt:lpwstr>Grand écran</vt:lpwstr>
  </property>
  <property fmtid="{D5CDD505-2E9C-101B-9397-08002B2CF9AE}" pid="6" name="Slides">
    <vt:i4>30</vt:i4>
  </property>
</Properties>
</file>